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256" r:id="rId2"/>
    <p:sldId id="276" r:id="rId3"/>
    <p:sldId id="280" r:id="rId4"/>
    <p:sldId id="277" r:id="rId5"/>
    <p:sldId id="278" r:id="rId6"/>
    <p:sldId id="279" r:id="rId7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D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000"/>
    <p:restoredTop sz="88324" autoAdjust="0"/>
  </p:normalViewPr>
  <p:slideViewPr>
    <p:cSldViewPr>
      <p:cViewPr>
        <p:scale>
          <a:sx n="100" d="100"/>
          <a:sy n="100" d="100"/>
        </p:scale>
        <p:origin x="2720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50" d="100"/>
          <a:sy n="150" d="100"/>
        </p:scale>
        <p:origin x="2376" y="-295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Copyright © 2009–2011 National Academy Foundation.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EE2B2DE-20D7-B349-8F05-0229B0FB7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5899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686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Copyright © 2009–2011 National Academy Foundation. All rights reserved.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E15920B-F163-3E45-98C8-D95A6F667B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7470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F595CDF-FF7B-144F-B639-ABA95312549F}" type="slidenum">
              <a:rPr lang="en-US" sz="1000" i="0">
                <a:solidFill>
                  <a:schemeClr val="tx1"/>
                </a:solidFill>
              </a:rPr>
              <a:pPr eaLnBrk="1" hangingPunct="1"/>
              <a:t>1</a:t>
            </a:fld>
            <a:endParaRPr lang="en-US" sz="1000" i="0" dirty="0">
              <a:solidFill>
                <a:schemeClr val="tx1"/>
              </a:solidFill>
            </a:endParaRPr>
          </a:p>
        </p:txBody>
      </p:sp>
      <p:sp>
        <p:nvSpPr>
          <p:cNvPr id="17411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526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CB46A6F-2546-0949-8AD7-E39C4F64AAB8}" type="slidenum">
              <a:rPr lang="en-US" sz="1000" i="0">
                <a:solidFill>
                  <a:schemeClr val="tx1"/>
                </a:solidFill>
              </a:rPr>
              <a:pPr eaLnBrk="1" hangingPunct="1"/>
              <a:t>2</a:t>
            </a:fld>
            <a:endParaRPr lang="en-US" sz="1000" i="0" dirty="0">
              <a:solidFill>
                <a:schemeClr val="tx1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26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i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334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C0BD067-1DF7-3841-A3B0-E630691FBAB2}" type="slidenum">
              <a:rPr lang="en-US" sz="1000" i="0">
                <a:solidFill>
                  <a:schemeClr val="tx1"/>
                </a:solidFill>
              </a:rPr>
              <a:pPr eaLnBrk="1" hangingPunct="1"/>
              <a:t>3</a:t>
            </a:fld>
            <a:endParaRPr lang="en-US" sz="1000" i="0" dirty="0">
              <a:solidFill>
                <a:schemeClr val="tx1"/>
              </a:solidFill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26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i="1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131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596F18C-BFFF-0A4E-884E-612BEC4DF203}" type="slidenum">
              <a:rPr lang="en-US" sz="1000" i="0">
                <a:solidFill>
                  <a:schemeClr val="tx1"/>
                </a:solidFill>
              </a:rPr>
              <a:pPr eaLnBrk="1" hangingPunct="1"/>
              <a:t>4</a:t>
            </a:fld>
            <a:endParaRPr lang="en-US" sz="1000" i="0" dirty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2396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89C82E6-53DF-084B-8AB2-BBBD2244BB58}" type="slidenum">
              <a:rPr lang="en-US" sz="1000" i="0">
                <a:solidFill>
                  <a:schemeClr val="tx1"/>
                </a:solidFill>
              </a:rPr>
              <a:pPr eaLnBrk="1" hangingPunct="1"/>
              <a:t>5</a:t>
            </a:fld>
            <a:endParaRPr lang="en-US" sz="1000" i="0" dirty="0">
              <a:solidFill>
                <a:schemeClr val="tx1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495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baseline="0" dirty="0" smtClean="0"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altLang="ja-JP" baseline="0" dirty="0" smtClean="0"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altLang="ja-JP" dirty="0" smtClean="0"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altLang="ja-JP" dirty="0" smtClean="0"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altLang="ja-JP" dirty="0"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270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57EC264-A335-2F44-B881-C38085304968}" type="slidenum">
              <a:rPr lang="en-US" sz="1000" i="0">
                <a:solidFill>
                  <a:schemeClr val="tx1"/>
                </a:solidFill>
              </a:rPr>
              <a:pPr eaLnBrk="1" hangingPunct="1"/>
              <a:t>6</a:t>
            </a:fld>
            <a:endParaRPr lang="en-US" sz="1000" i="0" dirty="0">
              <a:solidFill>
                <a:schemeClr val="tx1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altLang="ja-JP" dirty="0" smtClean="0"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83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oleObject" Target="../embeddings/oleObject2.bin"/><Relationship Id="rId5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ct 17"/>
          <p:cNvGraphicFramePr>
            <a:graphicFrameLocks noChangeAspect="1"/>
          </p:cNvGraphicFramePr>
          <p:nvPr userDrawn="1"/>
        </p:nvGraphicFramePr>
        <p:xfrm>
          <a:off x="0" y="1681163"/>
          <a:ext cx="91440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2" name="Image" r:id="rId4" imgW="27936508" imgH="2361905" progId="">
                  <p:embed/>
                </p:oleObj>
              </mc:Choice>
              <mc:Fallback>
                <p:oleObj name="Image" r:id="rId4" imgW="27936508" imgH="2361905" progId="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81163"/>
                        <a:ext cx="914400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179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6CE29-5DD1-094D-AC06-EC81BDAA93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81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DA5EA-7A49-4F48-A6CE-AB9614727D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633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1096D-70D3-EA4F-A094-1B5DB0C08A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57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C8667-6AFD-3F49-B831-11A66B75AE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269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5AA04-D3C6-744D-8212-4F66606D0B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777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D3B4B-1A75-4D46-9985-A09D830568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62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E6A28-D601-3F45-8FA8-089205E23A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907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1034E-9158-DA48-9C62-B1EE0E30C4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79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5774D-7001-EF41-A856-9566CFCFBA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572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890EE-9CF6-5942-8893-6F8B8F6A5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98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78824-DC16-6E42-9C4E-A0295240BC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174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image" Target="../media/image2.jpeg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 smtClean="0">
                <a:solidFill>
                  <a:srgbClr val="2B5A9C"/>
                </a:solidFill>
              </a:defRPr>
            </a:lvl1pPr>
          </a:lstStyle>
          <a:p>
            <a:pPr>
              <a:defRPr/>
            </a:pPr>
            <a:fld id="{C80EAD91-4C31-7F44-959F-D95BE34BC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30" name="Object 14"/>
          <p:cNvGraphicFramePr>
            <a:graphicFrameLocks noChangeAspect="1"/>
          </p:cNvGraphicFramePr>
          <p:nvPr userDrawn="1"/>
        </p:nvGraphicFramePr>
        <p:xfrm>
          <a:off x="0" y="762000"/>
          <a:ext cx="9144000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Image" r:id="rId16" imgW="27936508" imgH="1015515" progId="">
                  <p:embed/>
                </p:oleObj>
              </mc:Choice>
              <mc:Fallback>
                <p:oleObj name="Image" r:id="rId16" imgW="27936508" imgH="1015515" progId="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62000"/>
                        <a:ext cx="9144000" cy="222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charset="0"/>
        <a:buChar char="•"/>
        <a:defRPr sz="2200">
          <a:solidFill>
            <a:schemeClr val="accent2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2000">
          <a:solidFill>
            <a:schemeClr val="accent2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600">
          <a:solidFill>
            <a:schemeClr val="accent2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Unit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4,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Lesson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9</a:t>
            </a:r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1" i="1" dirty="0">
                <a:latin typeface="Arial" charset="0"/>
                <a:ea typeface="ＭＳ Ｐゴシック" charset="0"/>
                <a:cs typeface="ＭＳ Ｐゴシック" charset="0"/>
              </a:rPr>
              <a:t>Corporate Social Responsibility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/>
              <a:t>AOHT</a:t>
            </a:r>
            <a:br>
              <a:rPr lang="en-US" sz="3200" i="0" dirty="0"/>
            </a:br>
            <a:r>
              <a:rPr lang="en-US" sz="3200" i="0" dirty="0"/>
              <a:t>Sustainable Tourism</a:t>
            </a:r>
            <a:br>
              <a:rPr lang="en-US" sz="3200" i="0" dirty="0"/>
            </a:br>
            <a:endParaRPr lang="en-US" sz="3200" i="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653213"/>
            <a:ext cx="2422458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2B5A9C"/>
              </a:buClr>
              <a:buSzPct val="60000"/>
              <a:buFont typeface="Times" pitchFamily="18" charset="0"/>
              <a:buNone/>
            </a:pPr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2009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–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2016 NAF. </a:t>
            </a:r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76200"/>
            <a:ext cx="9144000" cy="838200"/>
          </a:xfrm>
        </p:spPr>
        <p:txBody>
          <a:bodyPr/>
          <a:lstStyle/>
          <a:p>
            <a:pPr eaLnBrk="1" hangingPunct="1"/>
            <a:r>
              <a:rPr lang="en-US" sz="2600" dirty="0" smtClean="0">
                <a:latin typeface="Arial" charset="0"/>
                <a:ea typeface="ＭＳ Ｐゴシック" charset="0"/>
                <a:cs typeface="ＭＳ Ｐゴシック" charset="0"/>
              </a:rPr>
              <a:t>Corporate 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social </a:t>
            </a:r>
            <a:r>
              <a:rPr lang="en-US" sz="2600" dirty="0" smtClean="0">
                <a:latin typeface="Arial" charset="0"/>
                <a:ea typeface="ＭＳ Ｐゴシック" charset="0"/>
                <a:cs typeface="ＭＳ Ｐゴシック" charset="0"/>
              </a:rPr>
              <a:t>responsibility 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is a step toward </a:t>
            </a:r>
            <a:r>
              <a:rPr lang="en-US" sz="2600" dirty="0" smtClean="0">
                <a:latin typeface="Arial" charset="0"/>
                <a:ea typeface="ＭＳ Ｐゴシック" charset="0"/>
                <a:cs typeface="ＭＳ Ｐゴシック" charset="0"/>
              </a:rPr>
              <a:t>profitability while making a positive impact</a:t>
            </a:r>
            <a:endParaRPr lang="en-US" sz="2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4" name="Rectangle 47"/>
          <p:cNvSpPr>
            <a:spLocks noChangeArrowheads="1"/>
          </p:cNvSpPr>
          <p:nvPr/>
        </p:nvSpPr>
        <p:spPr bwMode="auto">
          <a:xfrm>
            <a:off x="457200" y="838200"/>
            <a:ext cx="4953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00000"/>
              </a:lnSpc>
            </a:pPr>
            <a:endParaRPr lang="en-US" i="0" dirty="0"/>
          </a:p>
          <a:p>
            <a:pPr marL="342900" indent="-342900">
              <a:lnSpc>
                <a:spcPct val="100000"/>
              </a:lnSpc>
            </a:pPr>
            <a:r>
              <a:rPr lang="en-US" i="0" dirty="0" smtClean="0">
                <a:latin typeface="Verdana" charset="0"/>
              </a:rPr>
              <a:t>CSR can cover a wide range:</a:t>
            </a:r>
            <a:endParaRPr lang="en-US" i="0" dirty="0">
              <a:latin typeface="Verdana" charset="0"/>
            </a:endParaRP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i="0" dirty="0" smtClean="0">
                <a:latin typeface="Verdana" charset="0"/>
              </a:rPr>
              <a:t>Animal </a:t>
            </a:r>
            <a:r>
              <a:rPr lang="en-US" i="0" dirty="0">
                <a:latin typeface="Verdana" charset="0"/>
              </a:rPr>
              <a:t>Rights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i="0" dirty="0" smtClean="0">
                <a:latin typeface="Verdana" charset="0"/>
              </a:rPr>
              <a:t>Environment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i="0" dirty="0" smtClean="0">
                <a:latin typeface="Verdana" charset="0"/>
              </a:rPr>
              <a:t>Fair Trade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i="0" dirty="0" smtClean="0">
                <a:latin typeface="Verdana" charset="0"/>
              </a:rPr>
              <a:t>Health and Safety</a:t>
            </a:r>
            <a:endParaRPr lang="en-US" i="0" dirty="0">
              <a:latin typeface="Verdana" charset="0"/>
            </a:endParaRP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i="0" dirty="0" smtClean="0">
                <a:latin typeface="Verdana" charset="0"/>
              </a:rPr>
              <a:t>Labor and Human Rights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i="0" dirty="0" smtClean="0">
                <a:latin typeface="Verdana" charset="0"/>
              </a:rPr>
              <a:t>Local Community</a:t>
            </a:r>
          </a:p>
          <a:p>
            <a:pPr marL="342900" indent="-342900">
              <a:lnSpc>
                <a:spcPct val="100000"/>
              </a:lnSpc>
            </a:pPr>
            <a:endParaRPr lang="en-US" i="0" dirty="0">
              <a:latin typeface="Verdana" charset="0"/>
            </a:endParaRPr>
          </a:p>
          <a:p>
            <a:pPr marL="342900" indent="-342900">
              <a:lnSpc>
                <a:spcPct val="100000"/>
              </a:lnSpc>
              <a:buFont typeface="Times" charset="0"/>
              <a:buChar char="•"/>
            </a:pPr>
            <a:endParaRPr lang="en-US" sz="2000" i="0" dirty="0"/>
          </a:p>
          <a:p>
            <a:pPr marL="342900" indent="-342900">
              <a:lnSpc>
                <a:spcPct val="100000"/>
              </a:lnSpc>
              <a:buFont typeface="Times" charset="0"/>
              <a:buChar char="•"/>
            </a:pPr>
            <a:endParaRPr lang="en-US" sz="2200" i="0" dirty="0"/>
          </a:p>
          <a:p>
            <a:pPr marL="342900" indent="-342900">
              <a:lnSpc>
                <a:spcPct val="100000"/>
              </a:lnSpc>
              <a:buFont typeface="Times" charset="0"/>
              <a:buChar char="•"/>
            </a:pPr>
            <a:endParaRPr lang="en-US" sz="2200" i="0" dirty="0"/>
          </a:p>
        </p:txBody>
      </p:sp>
      <p:sp>
        <p:nvSpPr>
          <p:cNvPr id="18435" name="Text Box 49"/>
          <p:cNvSpPr txBox="1">
            <a:spLocks noChangeArrowheads="1"/>
          </p:cNvSpPr>
          <p:nvPr/>
        </p:nvSpPr>
        <p:spPr bwMode="auto">
          <a:xfrm>
            <a:off x="4648200" y="3657600"/>
            <a:ext cx="3657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18436" name="Text Box 51"/>
          <p:cNvSpPr txBox="1">
            <a:spLocks noChangeArrowheads="1"/>
          </p:cNvSpPr>
          <p:nvPr/>
        </p:nvSpPr>
        <p:spPr bwMode="auto">
          <a:xfrm>
            <a:off x="228600" y="5562600"/>
            <a:ext cx="434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18437" name="Text Box 52"/>
          <p:cNvSpPr txBox="1">
            <a:spLocks noChangeArrowheads="1"/>
          </p:cNvSpPr>
          <p:nvPr/>
        </p:nvSpPr>
        <p:spPr bwMode="auto">
          <a:xfrm>
            <a:off x="152400" y="5562600"/>
            <a:ext cx="7467600" cy="923330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 lIns="182880" tIns="137160" rIns="182880" bIns="137160"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 smtClean="0">
                <a:solidFill>
                  <a:schemeClr val="bg1"/>
                </a:solidFill>
                <a:latin typeface="Verdana" charset="0"/>
              </a:rPr>
              <a:t>Why do you think more businesses are trying to be more socially responsible these days?</a:t>
            </a:r>
            <a:r>
              <a:rPr lang="en-US" sz="2200" dirty="0" smtClean="0">
                <a:solidFill>
                  <a:schemeClr val="bg1"/>
                </a:solidFill>
              </a:rPr>
              <a:t>  </a:t>
            </a: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41986" name="Picture 2" descr="E:\Freelance\PPT\16 - Oct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9275" y="1133475"/>
            <a:ext cx="1990725" cy="19907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1987" name="Picture 3" descr="E:\Freelance\PPT\16 - Oct\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9275" y="3419475"/>
            <a:ext cx="1990725" cy="19907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56950"/>
            <a:ext cx="9144000" cy="838200"/>
          </a:xfrm>
        </p:spPr>
        <p:txBody>
          <a:bodyPr/>
          <a:lstStyle/>
          <a:p>
            <a:pPr eaLnBrk="1" hangingPunct="1"/>
            <a:r>
              <a:rPr lang="en-US" sz="2600" dirty="0" smtClean="0">
                <a:latin typeface="Arial" charset="0"/>
                <a:ea typeface="ＭＳ Ｐゴシック" charset="0"/>
                <a:cs typeface="ＭＳ Ｐゴシック" charset="0"/>
              </a:rPr>
              <a:t>For many businesses CSR means becoming more green through sustainability initiatives</a:t>
            </a:r>
            <a:endParaRPr lang="en-US" sz="2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2" name="Rectangle 47"/>
          <p:cNvSpPr>
            <a:spLocks noChangeArrowheads="1"/>
          </p:cNvSpPr>
          <p:nvPr/>
        </p:nvSpPr>
        <p:spPr bwMode="auto">
          <a:xfrm>
            <a:off x="381000" y="762000"/>
            <a:ext cx="6629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00000"/>
              </a:lnSpc>
            </a:pPr>
            <a:endParaRPr lang="en-US" i="0" dirty="0"/>
          </a:p>
          <a:p>
            <a:pPr marL="342900" indent="-342900">
              <a:lnSpc>
                <a:spcPct val="100000"/>
              </a:lnSpc>
            </a:pPr>
            <a:r>
              <a:rPr lang="en-US" i="0" dirty="0" smtClean="0">
                <a:latin typeface="Verdana" charset="0"/>
              </a:rPr>
              <a:t>CSR and Sustainability:</a:t>
            </a:r>
            <a:endParaRPr lang="en-US" i="0" dirty="0">
              <a:latin typeface="Verdana" charset="0"/>
            </a:endParaRP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i="0" dirty="0" smtClean="0">
                <a:latin typeface="Verdana" charset="0"/>
              </a:rPr>
              <a:t>Reduced packaging, waste management, and recycling</a:t>
            </a:r>
            <a:endParaRPr lang="en-US" i="0" dirty="0">
              <a:latin typeface="Verdana" charset="0"/>
            </a:endParaRP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i="0" dirty="0">
                <a:latin typeface="Verdana" charset="0"/>
              </a:rPr>
              <a:t>E</a:t>
            </a:r>
            <a:r>
              <a:rPr lang="en-US" i="0" dirty="0" smtClean="0">
                <a:latin typeface="Verdana" charset="0"/>
              </a:rPr>
              <a:t>nergy conservation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i="0" dirty="0" smtClean="0">
                <a:latin typeface="Verdana" charset="0"/>
              </a:rPr>
              <a:t>Water conservation</a:t>
            </a:r>
            <a:endParaRPr lang="en-US" i="0" dirty="0">
              <a:latin typeface="Verdana" charset="0"/>
            </a:endParaRP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i="0" dirty="0" smtClean="0">
                <a:latin typeface="Verdana" charset="0"/>
              </a:rPr>
              <a:t>Green </a:t>
            </a:r>
            <a:r>
              <a:rPr lang="en-US" i="0" dirty="0">
                <a:latin typeface="Verdana" charset="0"/>
              </a:rPr>
              <a:t>b</a:t>
            </a:r>
            <a:r>
              <a:rPr lang="en-US" i="0" dirty="0" smtClean="0">
                <a:latin typeface="Verdana" charset="0"/>
              </a:rPr>
              <a:t>uilding</a:t>
            </a:r>
          </a:p>
          <a:p>
            <a:pPr marL="342900" indent="-342900">
              <a:lnSpc>
                <a:spcPct val="100000"/>
              </a:lnSpc>
              <a:buFontTx/>
              <a:buChar char="•"/>
            </a:pPr>
            <a:endParaRPr lang="en-US" i="0" dirty="0">
              <a:latin typeface="Verdana" charset="0"/>
            </a:endParaRPr>
          </a:p>
          <a:p>
            <a:pPr marL="342900" indent="-342900">
              <a:lnSpc>
                <a:spcPct val="100000"/>
              </a:lnSpc>
              <a:buFont typeface="Times" charset="0"/>
              <a:buChar char="•"/>
            </a:pPr>
            <a:endParaRPr lang="en-US" sz="2000" i="0" dirty="0"/>
          </a:p>
          <a:p>
            <a:pPr marL="342900" indent="-342900">
              <a:lnSpc>
                <a:spcPct val="100000"/>
              </a:lnSpc>
              <a:buFont typeface="Times" charset="0"/>
              <a:buChar char="•"/>
            </a:pPr>
            <a:endParaRPr lang="en-US" sz="2200" i="0" dirty="0"/>
          </a:p>
          <a:p>
            <a:pPr marL="342900" indent="-342900">
              <a:lnSpc>
                <a:spcPct val="100000"/>
              </a:lnSpc>
              <a:buFont typeface="Times" charset="0"/>
              <a:buChar char="•"/>
            </a:pPr>
            <a:endParaRPr lang="en-US" sz="2200" i="0" dirty="0"/>
          </a:p>
        </p:txBody>
      </p:sp>
      <p:sp>
        <p:nvSpPr>
          <p:cNvPr id="20483" name="Text Box 49"/>
          <p:cNvSpPr txBox="1">
            <a:spLocks noChangeArrowheads="1"/>
          </p:cNvSpPr>
          <p:nvPr/>
        </p:nvSpPr>
        <p:spPr bwMode="auto">
          <a:xfrm>
            <a:off x="4648200" y="3657600"/>
            <a:ext cx="3657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20484" name="Text Box 51"/>
          <p:cNvSpPr txBox="1">
            <a:spLocks noChangeArrowheads="1"/>
          </p:cNvSpPr>
          <p:nvPr/>
        </p:nvSpPr>
        <p:spPr bwMode="auto">
          <a:xfrm>
            <a:off x="228600" y="5562600"/>
            <a:ext cx="434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20485" name="Text Box 52"/>
          <p:cNvSpPr txBox="1">
            <a:spLocks noChangeArrowheads="1"/>
          </p:cNvSpPr>
          <p:nvPr/>
        </p:nvSpPr>
        <p:spPr bwMode="auto">
          <a:xfrm>
            <a:off x="381000" y="5562600"/>
            <a:ext cx="8382000" cy="892552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 lIns="182880" tIns="137160" rIns="182880" bIns="137160"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What sustainability initiatives have you heard about 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in businesses near you?  </a:t>
            </a:r>
          </a:p>
        </p:txBody>
      </p:sp>
      <p:pic>
        <p:nvPicPr>
          <p:cNvPr id="10" name="Picture 20" descr="recyclesigndreamstime_655208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066800"/>
            <a:ext cx="1685636" cy="19181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9" descr="windpowerdreamstime_693874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118338"/>
            <a:ext cx="3437792" cy="229186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2"/>
          <p:cNvSpPr>
            <a:spLocks noChangeArrowheads="1"/>
          </p:cNvSpPr>
          <p:nvPr/>
        </p:nvSpPr>
        <p:spPr bwMode="auto">
          <a:xfrm>
            <a:off x="2867025" y="87313"/>
            <a:ext cx="18415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22530" name="Rectangle 2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noFill/>
        </p:spPr>
        <p:txBody>
          <a:bodyPr/>
          <a:lstStyle/>
          <a:p>
            <a:pPr eaLnBrk="1" hangingPunct="1"/>
            <a:r>
              <a:rPr lang="en-US" sz="2600" dirty="0" smtClean="0">
                <a:latin typeface="Arial" charset="0"/>
                <a:ea typeface="ＭＳ Ｐゴシック" charset="0"/>
                <a:cs typeface="ＭＳ Ｐゴシック" charset="0"/>
              </a:rPr>
              <a:t>Many companies are reducing packaging and waste</a:t>
            </a:r>
            <a:endParaRPr lang="en-US" sz="2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Rectangle 24"/>
          <p:cNvSpPr>
            <a:spLocks noChangeArrowheads="1"/>
          </p:cNvSpPr>
          <p:nvPr/>
        </p:nvSpPr>
        <p:spPr bwMode="auto">
          <a:xfrm>
            <a:off x="381000" y="1295400"/>
            <a:ext cx="533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00000"/>
              </a:lnSpc>
              <a:buFontTx/>
              <a:buNone/>
            </a:pPr>
            <a:r>
              <a:rPr lang="en-US" i="0" dirty="0">
                <a:latin typeface="Verdana" charset="0"/>
              </a:rPr>
              <a:t>Examples: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 smtClean="0">
                <a:latin typeface="Verdana" charset="0"/>
              </a:rPr>
              <a:t>McDonald’s has replaced polystyrene clamshell packaging with paper-based sandwich wraps.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 smtClean="0">
                <a:latin typeface="Verdana" charset="0"/>
              </a:rPr>
              <a:t>Quiznos napkins are made from 100% recycled materials.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 smtClean="0">
                <a:latin typeface="Verdana" charset="0"/>
              </a:rPr>
              <a:t>Starbucks offers a 10-cent discount to customers who bring their own cups.</a:t>
            </a:r>
          </a:p>
        </p:txBody>
      </p:sp>
      <p:sp>
        <p:nvSpPr>
          <p:cNvPr id="22532" name="Text Box 28"/>
          <p:cNvSpPr txBox="1">
            <a:spLocks noChangeArrowheads="1"/>
          </p:cNvSpPr>
          <p:nvPr/>
        </p:nvSpPr>
        <p:spPr bwMode="auto">
          <a:xfrm>
            <a:off x="152400" y="5638800"/>
            <a:ext cx="434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22533" name="Text Box 29"/>
          <p:cNvSpPr txBox="1">
            <a:spLocks noChangeArrowheads="1"/>
          </p:cNvSpPr>
          <p:nvPr/>
        </p:nvSpPr>
        <p:spPr bwMode="auto">
          <a:xfrm>
            <a:off x="381000" y="5432048"/>
            <a:ext cx="8458200" cy="892552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 lIns="182880" tIns="137160" rIns="182880" bIns="137160"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 smtClean="0">
                <a:solidFill>
                  <a:schemeClr val="bg1"/>
                </a:solidFill>
                <a:latin typeface="Verdana" charset="0"/>
              </a:rPr>
              <a:t>When was the last time that you bought something to eat or drink that came in a plastic or Styrofoam container? </a:t>
            </a:r>
            <a:endParaRPr lang="en-US" sz="2000" dirty="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22534" name="Rectangle 48"/>
          <p:cNvSpPr>
            <a:spLocks noChangeArrowheads="1"/>
          </p:cNvSpPr>
          <p:nvPr/>
        </p:nvSpPr>
        <p:spPr bwMode="auto">
          <a:xfrm>
            <a:off x="5964238" y="1687513"/>
            <a:ext cx="18415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3" name="Picture 2" descr="Fotolia_6715274_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066801"/>
            <a:ext cx="2704968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2867025" y="87313"/>
            <a:ext cx="18415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24578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noFill/>
        </p:spPr>
        <p:txBody>
          <a:bodyPr/>
          <a:lstStyle/>
          <a:p>
            <a:pPr eaLnBrk="1" hangingPunct="1"/>
            <a:r>
              <a:rPr lang="en-US" sz="2600" dirty="0" smtClean="0">
                <a:latin typeface="Arial" charset="0"/>
                <a:ea typeface="ＭＳ Ｐゴシック" charset="0"/>
                <a:cs typeface="ＭＳ Ｐゴシック" charset="0"/>
              </a:rPr>
              <a:t>Businesses are finding 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ways to </a:t>
            </a:r>
            <a:r>
              <a:rPr lang="en-US" altLang="ja-JP" sz="2600" dirty="0" smtClean="0">
                <a:latin typeface="Arial" charset="0"/>
                <a:ea typeface="ＭＳ Ｐゴシック" charset="0"/>
                <a:cs typeface="ＭＳ Ｐゴシック" charset="0"/>
              </a:rPr>
              <a:t>save energy and water</a:t>
            </a:r>
            <a:endParaRPr lang="en-US" sz="2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185737" y="3433763"/>
            <a:ext cx="8763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 smtClean="0">
                <a:latin typeface="Verdana" charset="0"/>
              </a:rPr>
              <a:t>Starbucks met its goal to cover 100% of its electricity with renewable energy by 2015. 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 smtClean="0">
                <a:latin typeface="Verdana" charset="0"/>
              </a:rPr>
              <a:t>Subway uses motion sensor lights and low-flow faucets and toilets.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 smtClean="0">
                <a:latin typeface="Verdana" charset="0"/>
              </a:rPr>
              <a:t>McDonald’s new low oil volume fryer makes </a:t>
            </a:r>
            <a:r>
              <a:rPr lang="en-US" sz="2200" i="0" dirty="0">
                <a:latin typeface="Verdana" charset="0"/>
              </a:rPr>
              <a:t>“energy efficient French fries.”</a:t>
            </a:r>
          </a:p>
        </p:txBody>
      </p:sp>
      <p:sp>
        <p:nvSpPr>
          <p:cNvPr id="24580" name="Text Box 11"/>
          <p:cNvSpPr txBox="1">
            <a:spLocks noChangeArrowheads="1"/>
          </p:cNvSpPr>
          <p:nvPr/>
        </p:nvSpPr>
        <p:spPr bwMode="auto">
          <a:xfrm>
            <a:off x="228600" y="5638800"/>
            <a:ext cx="8686800" cy="892552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 lIns="182880" tIns="137160" rIns="182880" bIns="137160"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 smtClean="0">
                <a:solidFill>
                  <a:schemeClr val="bg1"/>
                </a:solidFill>
                <a:latin typeface="Verdana" charset="0"/>
              </a:rPr>
              <a:t>As a customer, how can you contribute to the sustainability of your nearby businesses?</a:t>
            </a:r>
            <a:endParaRPr lang="en-US" sz="2000" dirty="0">
              <a:solidFill>
                <a:schemeClr val="bg1"/>
              </a:solidFill>
              <a:latin typeface="Verdana" charset="0"/>
            </a:endParaRPr>
          </a:p>
        </p:txBody>
      </p:sp>
      <p:sp>
        <p:nvSpPr>
          <p:cNvPr id="24581" name="Rectangle 24"/>
          <p:cNvSpPr>
            <a:spLocks noChangeArrowheads="1"/>
          </p:cNvSpPr>
          <p:nvPr/>
        </p:nvSpPr>
        <p:spPr bwMode="auto">
          <a:xfrm>
            <a:off x="3548063" y="5495925"/>
            <a:ext cx="1841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24582" name="Rectangle 30"/>
          <p:cNvSpPr>
            <a:spLocks noChangeArrowheads="1"/>
          </p:cNvSpPr>
          <p:nvPr/>
        </p:nvSpPr>
        <p:spPr bwMode="auto">
          <a:xfrm>
            <a:off x="228600" y="5867400"/>
            <a:ext cx="1841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24583" name="Rectangle 32"/>
          <p:cNvSpPr>
            <a:spLocks noChangeArrowheads="1"/>
          </p:cNvSpPr>
          <p:nvPr/>
        </p:nvSpPr>
        <p:spPr bwMode="auto">
          <a:xfrm>
            <a:off x="5334000" y="6096000"/>
            <a:ext cx="1841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6629400" y="3048000"/>
            <a:ext cx="2133600" cy="42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200" dirty="0">
                <a:solidFill>
                  <a:schemeClr val="tx1"/>
                </a:solidFill>
                <a:latin typeface="Comic Sans MS Bold" charset="0"/>
              </a:rPr>
              <a:t>DON</a:t>
            </a:r>
            <a:r>
              <a:rPr lang="ja-JP" altLang="en-US" sz="1200" dirty="0">
                <a:solidFill>
                  <a:schemeClr val="tx1"/>
                </a:solidFill>
                <a:latin typeface="Comic Sans MS Bold" charset="0"/>
              </a:rPr>
              <a:t>’</a:t>
            </a:r>
            <a:r>
              <a:rPr lang="en-US" altLang="ja-JP" sz="1200" dirty="0">
                <a:solidFill>
                  <a:schemeClr val="tx1"/>
                </a:solidFill>
                <a:latin typeface="Comic Sans MS Bold" charset="0"/>
              </a:rPr>
              <a:t>T FORGET TO TURN OFF THE WATER!</a:t>
            </a:r>
            <a:endParaRPr lang="en-US" dirty="0">
              <a:latin typeface="Comic Sans MS Bold" charset="0"/>
            </a:endParaRPr>
          </a:p>
        </p:txBody>
      </p:sp>
      <p:pic>
        <p:nvPicPr>
          <p:cNvPr id="43010" name="Picture 2" descr="E:\Freelance\PPT\16 - Oct\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143000"/>
            <a:ext cx="2733675" cy="18478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011" name="Picture 3" descr="E:\Freelance\PPT\16 - Oct\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143000"/>
            <a:ext cx="2733675" cy="18478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012" name="Picture 4" descr="E:\Freelance\PPT\16 - Oct\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1143000"/>
            <a:ext cx="2733675" cy="18478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9250"/>
            <a:ext cx="9144000" cy="762000"/>
          </a:xfrm>
        </p:spPr>
        <p:txBody>
          <a:bodyPr/>
          <a:lstStyle/>
          <a:p>
            <a:pPr eaLnBrk="1" hangingPunct="1"/>
            <a:r>
              <a:rPr lang="en-US" sz="2600" dirty="0" smtClean="0">
                <a:latin typeface="Arial" charset="0"/>
                <a:ea typeface="ＭＳ Ｐゴシック" charset="0"/>
                <a:cs typeface="ＭＳ Ｐゴシック" charset="0"/>
              </a:rPr>
              <a:t>From green building to a number of other measures, every </a:t>
            </a:r>
            <a:r>
              <a:rPr lang="en-US" sz="2600" dirty="0">
                <a:latin typeface="Arial" charset="0"/>
                <a:ea typeface="ＭＳ Ｐゴシック" charset="0"/>
                <a:cs typeface="ＭＳ Ｐゴシック" charset="0"/>
              </a:rPr>
              <a:t>step counts when </a:t>
            </a:r>
            <a:r>
              <a:rPr lang="en-US" sz="2600" dirty="0" smtClean="0">
                <a:latin typeface="Arial" charset="0"/>
                <a:ea typeface="ＭＳ Ｐゴシック" charset="0"/>
                <a:cs typeface="ＭＳ Ｐゴシック" charset="0"/>
              </a:rPr>
              <a:t>improving sustainability</a:t>
            </a:r>
            <a:endParaRPr lang="en-US" sz="2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626" name="Rectangle 6"/>
          <p:cNvSpPr>
            <a:spLocks noChangeArrowheads="1"/>
          </p:cNvSpPr>
          <p:nvPr/>
        </p:nvSpPr>
        <p:spPr bwMode="auto">
          <a:xfrm>
            <a:off x="8959850" y="0"/>
            <a:ext cx="1841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26627" name="Rectangle 7"/>
          <p:cNvSpPr>
            <a:spLocks noChangeArrowheads="1"/>
          </p:cNvSpPr>
          <p:nvPr/>
        </p:nvSpPr>
        <p:spPr bwMode="auto">
          <a:xfrm>
            <a:off x="2867025" y="87313"/>
            <a:ext cx="18415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26628" name="Rectangle 8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800" b="1" i="0" dirty="0"/>
          </a:p>
        </p:txBody>
      </p:sp>
      <p:sp>
        <p:nvSpPr>
          <p:cNvPr id="26629" name="Rectangle 9"/>
          <p:cNvSpPr>
            <a:spLocks noChangeArrowheads="1"/>
          </p:cNvSpPr>
          <p:nvPr/>
        </p:nvSpPr>
        <p:spPr bwMode="auto">
          <a:xfrm>
            <a:off x="304800" y="1143000"/>
            <a:ext cx="4800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00000"/>
              </a:lnSpc>
            </a:pPr>
            <a:r>
              <a:rPr lang="en-US" sz="2200" i="0" dirty="0" smtClean="0">
                <a:latin typeface="Verdana" charset="0"/>
              </a:rPr>
              <a:t>Examples:</a:t>
            </a:r>
            <a:endParaRPr lang="en-US" sz="2200" i="0" dirty="0">
              <a:latin typeface="Verdana" charset="0"/>
            </a:endParaRP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 smtClean="0">
                <a:latin typeface="Verdana" charset="0"/>
              </a:rPr>
              <a:t>Building with local materials and renewable energy </a:t>
            </a:r>
            <a:endParaRPr lang="en-US" sz="2200" i="0" dirty="0">
              <a:latin typeface="Verdana" charset="0"/>
            </a:endParaRP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 smtClean="0">
                <a:latin typeface="Verdana" charset="0"/>
              </a:rPr>
              <a:t>Nontoxic cleaning supplies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>
                <a:latin typeface="Verdana" charset="0"/>
              </a:rPr>
              <a:t>A</a:t>
            </a:r>
            <a:r>
              <a:rPr lang="en-US" sz="2200" i="0" dirty="0" smtClean="0">
                <a:latin typeface="Verdana" charset="0"/>
              </a:rPr>
              <a:t>ccounts with local growers and suppliers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 smtClean="0">
                <a:latin typeface="Verdana" charset="0"/>
              </a:rPr>
              <a:t>Organic and naturally raised ingredients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>
                <a:latin typeface="Verdana" charset="0"/>
              </a:rPr>
              <a:t>E</a:t>
            </a:r>
            <a:r>
              <a:rPr lang="en-US" sz="2200" i="0" dirty="0" smtClean="0">
                <a:latin typeface="Verdana" charset="0"/>
              </a:rPr>
              <a:t>mployee training</a:t>
            </a:r>
          </a:p>
          <a:p>
            <a:pPr marL="342900" indent="-342900">
              <a:lnSpc>
                <a:spcPct val="100000"/>
              </a:lnSpc>
              <a:buSzPct val="80000"/>
              <a:buFontTx/>
              <a:buChar char="•"/>
            </a:pPr>
            <a:r>
              <a:rPr lang="en-US" sz="2200" i="0" dirty="0" smtClean="0">
                <a:latin typeface="Verdana" charset="0"/>
              </a:rPr>
              <a:t>Customer education</a:t>
            </a:r>
          </a:p>
          <a:p>
            <a:pPr marL="342900" indent="-342900">
              <a:lnSpc>
                <a:spcPct val="100000"/>
              </a:lnSpc>
              <a:buFontTx/>
              <a:buChar char="•"/>
            </a:pPr>
            <a:endParaRPr lang="en-US" sz="2000" i="0" dirty="0" smtClean="0">
              <a:latin typeface="Verdana" charset="0"/>
            </a:endParaRPr>
          </a:p>
          <a:p>
            <a:pPr marL="342900" indent="-342900">
              <a:lnSpc>
                <a:spcPct val="100000"/>
              </a:lnSpc>
              <a:buFontTx/>
              <a:buChar char="•"/>
            </a:pPr>
            <a:endParaRPr lang="en-US" sz="2000" i="0" dirty="0">
              <a:latin typeface="Verdana" charset="0"/>
            </a:endParaRPr>
          </a:p>
          <a:p>
            <a:pPr marL="342900" indent="-342900">
              <a:lnSpc>
                <a:spcPct val="100000"/>
              </a:lnSpc>
            </a:pPr>
            <a:endParaRPr lang="en-US" sz="2200" i="0" dirty="0">
              <a:latin typeface="Verdana" charset="0"/>
            </a:endParaRPr>
          </a:p>
        </p:txBody>
      </p:sp>
      <p:sp>
        <p:nvSpPr>
          <p:cNvPr id="26630" name="Text Box 10"/>
          <p:cNvSpPr txBox="1">
            <a:spLocks noChangeArrowheads="1"/>
          </p:cNvSpPr>
          <p:nvPr/>
        </p:nvSpPr>
        <p:spPr bwMode="auto">
          <a:xfrm>
            <a:off x="228600" y="5105400"/>
            <a:ext cx="480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26631" name="Text Box 11"/>
          <p:cNvSpPr txBox="1">
            <a:spLocks noChangeArrowheads="1"/>
          </p:cNvSpPr>
          <p:nvPr/>
        </p:nvSpPr>
        <p:spPr bwMode="auto">
          <a:xfrm>
            <a:off x="381000" y="5276671"/>
            <a:ext cx="6248400" cy="1200329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 lIns="182880" tIns="137160" rIns="182880" bIns="137160">
            <a:spAutoFit/>
          </a:bodyPr>
          <a:lstStyle>
            <a:lvl1pPr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charset="0"/>
              <a:defRPr sz="2400" i="1">
                <a:solidFill>
                  <a:schemeClr val="accent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bg1"/>
                </a:solidFill>
                <a:latin typeface="Verdana" charset="0"/>
              </a:rPr>
              <a:t>If you had to suggest one </a:t>
            </a:r>
            <a:r>
              <a:rPr lang="en-US" sz="2000" dirty="0" smtClean="0">
                <a:solidFill>
                  <a:schemeClr val="bg1"/>
                </a:solidFill>
                <a:latin typeface="Verdana" charset="0"/>
              </a:rPr>
              <a:t>step toward sustainability to </a:t>
            </a:r>
            <a:r>
              <a:rPr lang="en-US" sz="2000" dirty="0">
                <a:solidFill>
                  <a:schemeClr val="bg1"/>
                </a:solidFill>
                <a:latin typeface="Verdana" charset="0"/>
              </a:rPr>
              <a:t>a local business, what would it be? Why?</a:t>
            </a:r>
          </a:p>
        </p:txBody>
      </p:sp>
      <p:sp>
        <p:nvSpPr>
          <p:cNvPr id="26633" name="Rectangle 17"/>
          <p:cNvSpPr>
            <a:spLocks noChangeArrowheads="1"/>
          </p:cNvSpPr>
          <p:nvPr/>
        </p:nvSpPr>
        <p:spPr bwMode="auto">
          <a:xfrm>
            <a:off x="6096000" y="5943600"/>
            <a:ext cx="9747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2" name="Picture 1" descr="Corbis-42-2584807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352800"/>
            <a:ext cx="2133600" cy="3124200"/>
          </a:xfrm>
          <a:prstGeom prst="rect">
            <a:avLst/>
          </a:prstGeom>
        </p:spPr>
      </p:pic>
      <p:pic>
        <p:nvPicPr>
          <p:cNvPr id="13" name="Picture 73" descr="solarpanelsdreamstime_540561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498" y="1524000"/>
            <a:ext cx="3499502" cy="21335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F PPT Template_092108">
  <a:themeElements>
    <a:clrScheme name="NAF PPT Template_0921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AF PPT Template_0921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AF PPT Template_0921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921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921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921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921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921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G4 Hardrive:Applications:Microsoft Office 2004:Templates:My Templates:Pearson Templates:NAF PPT Template_092108.ppt</Template>
  <TotalTime>21604</TotalTime>
  <Words>317</Words>
  <PresentationFormat>On-screen Show (4:3)</PresentationFormat>
  <Paragraphs>58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Comic Sans MS Bold</vt:lpstr>
      <vt:lpstr>ＭＳ Ｐゴシック</vt:lpstr>
      <vt:lpstr>Times</vt:lpstr>
      <vt:lpstr>Verdana</vt:lpstr>
      <vt:lpstr>Arial</vt:lpstr>
      <vt:lpstr>NAF PPT Template_092108</vt:lpstr>
      <vt:lpstr>Image</vt:lpstr>
      <vt:lpstr>Unit 4, Lesson 9  Corporate Social Responsibility</vt:lpstr>
      <vt:lpstr>Corporate social responsibility is a step toward profitability while making a positive impact</vt:lpstr>
      <vt:lpstr>For many businesses CSR means becoming more green through sustainability initiatives</vt:lpstr>
      <vt:lpstr>Many companies are reducing packaging and waste</vt:lpstr>
      <vt:lpstr>Businesses are finding ways to save energy and water</vt:lpstr>
      <vt:lpstr>From green building to a number of other measures, every step counts when improving sustainability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dc:creator/>
  <cp:keywords/>
  <dc:description/>
  <dcterms:created xsi:type="dcterms:W3CDTF">2011-04-04T22:18:32Z</dcterms:created>
  <dcterms:modified xsi:type="dcterms:W3CDTF">2015-11-29T14:56:05Z</dcterms:modified>
  <cp:category/>
</cp:coreProperties>
</file>